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61" r:id="rId2"/>
    <p:sldMasterId id="2147483674" r:id="rId3"/>
  </p:sldMasterIdLst>
  <p:notesMasterIdLst>
    <p:notesMasterId r:id="rId16"/>
  </p:notesMasterIdLst>
  <p:sldIdLst>
    <p:sldId id="283" r:id="rId4"/>
    <p:sldId id="257" r:id="rId5"/>
    <p:sldId id="315" r:id="rId6"/>
    <p:sldId id="316" r:id="rId7"/>
    <p:sldId id="264" r:id="rId8"/>
    <p:sldId id="259" r:id="rId9"/>
    <p:sldId id="260" r:id="rId10"/>
    <p:sldId id="317" r:id="rId11"/>
    <p:sldId id="318" r:id="rId12"/>
    <p:sldId id="319" r:id="rId13"/>
    <p:sldId id="282" r:id="rId14"/>
    <p:sldId id="265" r:id="rId15"/>
  </p:sldIdLst>
  <p:sldSz cx="18288000" cy="10288588"/>
  <p:notesSz cx="6858000" cy="9144000"/>
  <p:embeddedFontLst>
    <p:embeddedFont>
      <p:font typeface="Calibri" panose="020F0502020204030204" pitchFamily="34" charset="0"/>
      <p:regular r:id="rId17"/>
      <p:bold r:id="rId18"/>
      <p:italic r:id="rId19"/>
      <p:boldItalic r:id="rId20"/>
    </p:embeddedFont>
    <p:embeddedFont>
      <p:font typeface="Calibri Light" panose="020F0302020204030204" pitchFamily="34" charset="0"/>
      <p:regular r:id="rId21"/>
      <p:italic r:id="rId22"/>
    </p:embeddedFont>
    <p:embeddedFont>
      <p:font typeface="Consolas" panose="020B0609020204030204" pitchFamily="49" charset="0"/>
      <p:regular r:id="rId23"/>
      <p:bold r:id="rId24"/>
      <p:italic r:id="rId25"/>
      <p:boldItalic r:id="rId2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kitha Nair" initials="NN" lastIdx="1" clrIdx="0">
    <p:extLst>
      <p:ext uri="{19B8F6BF-5375-455C-9EA6-DF929625EA0E}">
        <p15:presenceInfo xmlns:p15="http://schemas.microsoft.com/office/powerpoint/2012/main" userId="a223d0b169bb912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21" autoAdjust="0"/>
    <p:restoredTop sz="94061" autoAdjust="0"/>
  </p:normalViewPr>
  <p:slideViewPr>
    <p:cSldViewPr snapToGrid="0">
      <p:cViewPr varScale="1">
        <p:scale>
          <a:sx n="66" d="100"/>
          <a:sy n="66" d="100"/>
        </p:scale>
        <p:origin x="108"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Master" Target="slideMasters/slideMaster3.xml"/><Relationship Id="rId21" Type="http://schemas.openxmlformats.org/officeDocument/2006/relationships/font" Target="fonts/font5.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8.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6.fntdata"/><Relationship Id="rId27" Type="http://schemas.openxmlformats.org/officeDocument/2006/relationships/commentAuthors" Target="commentAuthors.xml"/><Relationship Id="rId30"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11/7/2023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8</a:t>
            </a:fld>
            <a:endParaRPr lang="en-US"/>
          </a:p>
        </p:txBody>
      </p:sp>
    </p:spTree>
    <p:extLst>
      <p:ext uri="{BB962C8B-B14F-4D97-AF65-F5344CB8AC3E}">
        <p14:creationId xmlns:p14="http://schemas.microsoft.com/office/powerpoint/2010/main" val="21884353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9</a:t>
            </a:fld>
            <a:endParaRPr lang="en-US"/>
          </a:p>
        </p:txBody>
      </p:sp>
    </p:spTree>
    <p:extLst>
      <p:ext uri="{BB962C8B-B14F-4D97-AF65-F5344CB8AC3E}">
        <p14:creationId xmlns:p14="http://schemas.microsoft.com/office/powerpoint/2010/main" val="31921441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10</a:t>
            </a:fld>
            <a:endParaRPr lang="en-US"/>
          </a:p>
        </p:txBody>
      </p:sp>
    </p:spTree>
    <p:extLst>
      <p:ext uri="{BB962C8B-B14F-4D97-AF65-F5344CB8AC3E}">
        <p14:creationId xmlns:p14="http://schemas.microsoft.com/office/powerpoint/2010/main" val="29587174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p:cNvPicPr>
            <a:picLocks noChangeAspect="1"/>
          </p:cNvPicPr>
          <p:nvPr userDrawn="1"/>
        </p:nvPicPr>
        <p:blipFill>
          <a:blip r:embed="rId2"/>
          <a:stretch>
            <a:fillRect/>
          </a:stretch>
        </p:blipFill>
        <p:spPr>
          <a:xfrm>
            <a:off x="-5246" y="1"/>
            <a:ext cx="18298873" cy="102888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stretch>
            <a:fillRect/>
          </a:stretch>
        </a:blip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p:cNvPicPr preferRelativeResize="0"/>
          <p:nvPr userDrawn="1"/>
        </p:nvPicPr>
        <p:blipFill rotWithShape="1">
          <a:blip r:embed="rId2"/>
          <a:srcRect/>
          <a:stretch>
            <a:fillRect/>
          </a:stretch>
        </p:blipFill>
        <p:spPr>
          <a:xfrm>
            <a:off x="13389625" y="1924559"/>
            <a:ext cx="4032449" cy="55485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39750" indent="-360045"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E7EB8D3A-1EE5-699B-5845-3D41E8C48548}"/>
              </a:ext>
            </a:extLst>
          </p:cNvPr>
          <p:cNvPicPr>
            <a:picLocks noChangeAspect="1"/>
          </p:cNvPicPr>
          <p:nvPr/>
        </p:nvPicPr>
        <p:blipFill>
          <a:blip r:embed="rId2"/>
          <a:stretch>
            <a:fillRect/>
          </a:stretch>
        </p:blipFill>
        <p:spPr>
          <a:xfrm>
            <a:off x="7555924" y="1889436"/>
            <a:ext cx="2923390" cy="2855404"/>
          </a:xfrm>
          <a:prstGeom prst="rect">
            <a:avLst/>
          </a:prstGeom>
        </p:spPr>
      </p:pic>
      <p:sp>
        <p:nvSpPr>
          <p:cNvPr id="6" name="Title 1">
            <a:extLst>
              <a:ext uri="{FF2B5EF4-FFF2-40B4-BE49-F238E27FC236}">
                <a16:creationId xmlns:a16="http://schemas.microsoft.com/office/drawing/2014/main" id="{CE43DF2C-4B61-D843-3C35-F569491B0807}"/>
              </a:ext>
            </a:extLst>
          </p:cNvPr>
          <p:cNvSpPr txBox="1">
            <a:spLocks/>
          </p:cNvSpPr>
          <p:nvPr/>
        </p:nvSpPr>
        <p:spPr>
          <a:xfrm>
            <a:off x="3709066" y="5640928"/>
            <a:ext cx="10744199" cy="2271712"/>
          </a:xfrm>
          <a:prstGeom prst="rect">
            <a:avLst/>
          </a:prstGeom>
          <a:noFill/>
        </p:spPr>
        <p:txBody>
          <a:bodyPr vert="horz" lIns="91440" tIns="45720" rIns="91440" bIns="45720" rtlCol="0" anchor="ctr">
            <a:normAutofit/>
          </a:bodyPr>
          <a:lstStyle>
            <a:lvl1pPr marL="0" algn="ctr" defTabSz="1371600" rtl="0" eaLnBrk="1" latinLnBrk="0" hangingPunct="1">
              <a:lnSpc>
                <a:spcPct val="90000"/>
              </a:lnSpc>
              <a:spcBef>
                <a:spcPct val="0"/>
              </a:spcBef>
              <a:buNone/>
              <a:defRPr sz="9000" kern="1200">
                <a:solidFill>
                  <a:srgbClr val="1155CC"/>
                </a:solidFill>
                <a:latin typeface="Arial" panose="020B0604020202020204" pitchFamily="34" charset="0"/>
                <a:ea typeface="+mj-ea"/>
                <a:cs typeface="Arial" panose="020B0604020202020204" pitchFamily="34" charset="0"/>
              </a:defRPr>
            </a:lvl1pPr>
          </a:lstStyle>
          <a:p>
            <a:r>
              <a:rPr lang="en-US" sz="4800" b="1" dirty="0">
                <a:solidFill>
                  <a:schemeClr val="bg1"/>
                </a:solidFill>
              </a:rPr>
              <a:t>Programming with Golang</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the Module</a:t>
            </a:r>
          </a:p>
        </p:txBody>
      </p:sp>
      <p:sp>
        <p:nvSpPr>
          <p:cNvPr id="7" name="Rectangle: Rounded Corners 6">
            <a:extLst>
              <a:ext uri="{FF2B5EF4-FFF2-40B4-BE49-F238E27FC236}">
                <a16:creationId xmlns:a16="http://schemas.microsoft.com/office/drawing/2014/main" id="{F6002DB7-A3B4-0E75-9E8E-65BBCC42C1B1}"/>
              </a:ext>
            </a:extLst>
          </p:cNvPr>
          <p:cNvSpPr/>
          <p:nvPr/>
        </p:nvSpPr>
        <p:spPr bwMode="auto">
          <a:xfrm>
            <a:off x="856342" y="2482238"/>
            <a:ext cx="16314057" cy="1080000"/>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You should thoroughly test your module to ensure that it works as expected. Write test cases for your functions and make sure they pass successfully.</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11" name="Rectangle: Rounded Corners 10">
            <a:extLst>
              <a:ext uri="{FF2B5EF4-FFF2-40B4-BE49-F238E27FC236}">
                <a16:creationId xmlns:a16="http://schemas.microsoft.com/office/drawing/2014/main" id="{6E1CC510-B5F5-309C-3097-4220617CB9C0}"/>
              </a:ext>
            </a:extLst>
          </p:cNvPr>
          <p:cNvSpPr/>
          <p:nvPr/>
        </p:nvSpPr>
        <p:spPr bwMode="auto">
          <a:xfrm>
            <a:off x="938552" y="2054548"/>
            <a:ext cx="6988630" cy="427689"/>
          </a:xfrm>
          <a:prstGeom prst="roundRect">
            <a:avLst/>
          </a:prstGeom>
          <a:solidFill>
            <a:schemeClr val="accent6">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b="1" dirty="0">
                <a:solidFill>
                  <a:schemeClr val="tx1">
                    <a:lumMod val="65000"/>
                    <a:lumOff val="35000"/>
                  </a:schemeClr>
                </a:solidFill>
                <a:latin typeface="Arial" panose="020B0604020202020204" pitchFamily="34" charset="0"/>
                <a:cs typeface="Arial" panose="020B0604020202020204" pitchFamily="34" charset="0"/>
              </a:rPr>
              <a:t>Step 4: Test Your module</a:t>
            </a:r>
          </a:p>
        </p:txBody>
      </p:sp>
      <p:sp>
        <p:nvSpPr>
          <p:cNvPr id="3" name="Rectangle: Rounded Corners 2">
            <a:extLst>
              <a:ext uri="{FF2B5EF4-FFF2-40B4-BE49-F238E27FC236}">
                <a16:creationId xmlns:a16="http://schemas.microsoft.com/office/drawing/2014/main" id="{313A248A-B064-798F-614E-AA85322068AA}"/>
              </a:ext>
            </a:extLst>
          </p:cNvPr>
          <p:cNvSpPr/>
          <p:nvPr/>
        </p:nvSpPr>
        <p:spPr bwMode="auto">
          <a:xfrm>
            <a:off x="856342" y="5039487"/>
            <a:ext cx="16314057" cy="1080000"/>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Provide clear documentation in your module's README or documentation files. Additionally, specify a license for your module in a LICENSE file or your repository.</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4" name="Rectangle: Rounded Corners 3">
            <a:extLst>
              <a:ext uri="{FF2B5EF4-FFF2-40B4-BE49-F238E27FC236}">
                <a16:creationId xmlns:a16="http://schemas.microsoft.com/office/drawing/2014/main" id="{011ACDC7-3965-D91F-28BB-03FBBA5ADD30}"/>
              </a:ext>
            </a:extLst>
          </p:cNvPr>
          <p:cNvSpPr/>
          <p:nvPr/>
        </p:nvSpPr>
        <p:spPr bwMode="auto">
          <a:xfrm>
            <a:off x="938552" y="4611797"/>
            <a:ext cx="6988630" cy="427689"/>
          </a:xfrm>
          <a:prstGeom prst="roundRect">
            <a:avLst/>
          </a:prstGeom>
          <a:solidFill>
            <a:schemeClr val="accent6">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b="1" dirty="0">
                <a:solidFill>
                  <a:schemeClr val="tx1">
                    <a:lumMod val="65000"/>
                    <a:lumOff val="35000"/>
                  </a:schemeClr>
                </a:solidFill>
                <a:latin typeface="Arial" panose="020B0604020202020204" pitchFamily="34" charset="0"/>
                <a:cs typeface="Arial" panose="020B0604020202020204" pitchFamily="34" charset="0"/>
              </a:rPr>
              <a:t>Step 5: Documentation and Licensing</a:t>
            </a:r>
          </a:p>
        </p:txBody>
      </p:sp>
      <p:sp>
        <p:nvSpPr>
          <p:cNvPr id="5" name="Rectangle: Rounded Corners 4">
            <a:extLst>
              <a:ext uri="{FF2B5EF4-FFF2-40B4-BE49-F238E27FC236}">
                <a16:creationId xmlns:a16="http://schemas.microsoft.com/office/drawing/2014/main" id="{28DCFA89-45B5-A352-2899-5E7F41157DC5}"/>
              </a:ext>
            </a:extLst>
          </p:cNvPr>
          <p:cNvSpPr/>
          <p:nvPr/>
        </p:nvSpPr>
        <p:spPr bwMode="auto">
          <a:xfrm>
            <a:off x="856342" y="7806349"/>
            <a:ext cx="16314057" cy="1410221"/>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Your module is now ready for sharing and collaboration. You can share it on code hosting platforms like GitHub or GitLab and make it available to the Go community. Others can import and use your module in their Go projects as well.</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6" name="Rectangle: Rounded Corners 5">
            <a:extLst>
              <a:ext uri="{FF2B5EF4-FFF2-40B4-BE49-F238E27FC236}">
                <a16:creationId xmlns:a16="http://schemas.microsoft.com/office/drawing/2014/main" id="{85A490DB-7608-8FC2-76E2-E19F934095B7}"/>
              </a:ext>
            </a:extLst>
          </p:cNvPr>
          <p:cNvSpPr/>
          <p:nvPr/>
        </p:nvSpPr>
        <p:spPr bwMode="auto">
          <a:xfrm>
            <a:off x="938552" y="7378660"/>
            <a:ext cx="6988630" cy="427689"/>
          </a:xfrm>
          <a:prstGeom prst="roundRect">
            <a:avLst/>
          </a:prstGeom>
          <a:solidFill>
            <a:schemeClr val="accent6">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b="1" dirty="0">
                <a:solidFill>
                  <a:schemeClr val="tx1">
                    <a:lumMod val="65000"/>
                    <a:lumOff val="35000"/>
                  </a:schemeClr>
                </a:solidFill>
                <a:latin typeface="Arial" panose="020B0604020202020204" pitchFamily="34" charset="0"/>
                <a:cs typeface="Arial" panose="020B0604020202020204" pitchFamily="34" charset="0"/>
              </a:rPr>
              <a:t>Step 6: Share and Collaborate</a:t>
            </a:r>
          </a:p>
        </p:txBody>
      </p:sp>
    </p:spTree>
    <p:extLst>
      <p:ext uri="{BB962C8B-B14F-4D97-AF65-F5344CB8AC3E}">
        <p14:creationId xmlns:p14="http://schemas.microsoft.com/office/powerpoint/2010/main" val="358149954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left)">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left)">
                                      <p:cBhvr>
                                        <p:cTn id="3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1" grpId="0" animBg="1"/>
      <p:bldP spid="3" grpId="0" animBg="1"/>
      <p:bldP spid="4" grpId="0" animBg="1"/>
      <p:bldP spid="5" grpId="0" animBg="1"/>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Summary</a:t>
            </a:r>
          </a:p>
        </p:txBody>
      </p:sp>
      <p:sp>
        <p:nvSpPr>
          <p:cNvPr id="7" name="Content Placeholder 6"/>
          <p:cNvSpPr>
            <a:spLocks noGrp="1"/>
          </p:cNvSpPr>
          <p:nvPr>
            <p:ph idx="1"/>
          </p:nvPr>
        </p:nvSpPr>
        <p:spPr/>
        <p:txBody>
          <a:bodyPr/>
          <a:lstStyle/>
          <a:p>
            <a:pPr marL="179705" indent="0">
              <a:buNone/>
            </a:pPr>
            <a:r>
              <a:rPr lang="en-US" dirty="0"/>
              <a:t>In this lesson, you have learned to:</a:t>
            </a:r>
          </a:p>
          <a:p>
            <a:r>
              <a:rPr lang="en-US"/>
              <a:t>Publish </a:t>
            </a:r>
            <a:r>
              <a:rPr lang="en-US" dirty="0"/>
              <a:t>modules in Go</a:t>
            </a:r>
            <a:endParaRPr lang="en-IN"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fade">
                                      <p:cBhvr>
                                        <p:cTn id="14" dur="1000"/>
                                        <p:tgtEl>
                                          <p:spTgt spid="7">
                                            <p:txEl>
                                              <p:pRg st="1" end="1"/>
                                            </p:txEl>
                                          </p:spTgt>
                                        </p:tgtEl>
                                      </p:cBhvr>
                                    </p:animEffect>
                                    <p:anim calcmode="lin" valueType="num">
                                      <p:cBhvr>
                                        <p:cTn id="15"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5: </a:t>
            </a:r>
          </a:p>
          <a:p>
            <a:pPr algn="ctr"/>
            <a:r>
              <a:rPr lang="en-US" sz="6000" b="1" dirty="0">
                <a:solidFill>
                  <a:schemeClr val="bg1"/>
                </a:solidFill>
                <a:latin typeface="Arial" panose="020B0604020202020204" pitchFamily="34" charset="0"/>
                <a:cs typeface="Arial" panose="020B0604020202020204" pitchFamily="34" charset="0"/>
              </a:rPr>
              <a:t>Packages and Modules</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b="1" dirty="0">
                <a:solidFill>
                  <a:schemeClr val="bg1"/>
                </a:solidFill>
              </a:rPr>
              <a:t>2. Go Modules</a:t>
            </a:r>
            <a:endParaRPr lang="en-US" sz="2550" b="1"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dirty="0">
                <a:solidFill>
                  <a:schemeClr val="bg1"/>
                </a:solidFill>
              </a:rPr>
              <a:t>3. I/O Operations</a:t>
            </a:r>
            <a:endParaRPr lang="en-IN" sz="2550" dirty="0">
              <a:solidFill>
                <a:schemeClr val="bg1"/>
              </a:solidFill>
              <a:sym typeface="+mn-ea"/>
            </a:endParaRPr>
          </a:p>
        </p:txBody>
      </p:sp>
      <p:grpSp>
        <p:nvGrpSpPr>
          <p:cNvPr id="2" name="Group 1"/>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a:t>
              </a:r>
              <a:r>
                <a:rPr lang="en-US" sz="2700" dirty="0">
                  <a:solidFill>
                    <a:schemeClr val="bg1"/>
                  </a:solidFill>
                </a:rPr>
                <a:t>2</a:t>
              </a:r>
            </a:p>
          </p:txBody>
        </p:sp>
      </p:grpSp>
      <p:pic>
        <p:nvPicPr>
          <p:cNvPr id="19" name="Picture 18" descr="A group of people working on a computer&#10;&#10;Description automatically generated"/>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p:cNvPicPr>
            <a:picLocks noChangeAspect="1"/>
          </p:cNvPicPr>
          <p:nvPr/>
        </p:nvPicPr>
        <p:blipFill>
          <a:blip r:embed="rId3"/>
          <a:stretch>
            <a:fillRect/>
          </a:stretch>
        </p:blipFill>
        <p:spPr>
          <a:xfrm>
            <a:off x="10003897" y="3287044"/>
            <a:ext cx="6493331" cy="842429"/>
          </a:xfrm>
          <a:prstGeom prst="rect">
            <a:avLst/>
          </a:prstGeom>
        </p:spPr>
      </p:pic>
      <p:sp>
        <p:nvSpPr>
          <p:cNvPr id="20" name="TextBox 19"/>
          <p:cNvSpPr txBox="1"/>
          <p:nvPr/>
        </p:nvSpPr>
        <p:spPr>
          <a:xfrm>
            <a:off x="10192199" y="3475530"/>
            <a:ext cx="6226814" cy="484748"/>
          </a:xfrm>
          <a:prstGeom prst="rect">
            <a:avLst/>
          </a:prstGeom>
          <a:noFill/>
        </p:spPr>
        <p:txBody>
          <a:bodyPr wrap="square" rtlCol="0">
            <a:spAutoFit/>
          </a:bodyPr>
          <a:lstStyle/>
          <a:p>
            <a:r>
              <a:rPr lang="en-US" sz="2550" dirty="0">
                <a:solidFill>
                  <a:schemeClr val="bg1"/>
                </a:solidFill>
              </a:rPr>
              <a:t>1. Go Packages</a:t>
            </a:r>
            <a:endParaRPr lang="en-US" sz="2550" dirty="0">
              <a:solidFill>
                <a:schemeClr val="bg1"/>
              </a:solidFill>
              <a:sym typeface="+mn-e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Publishing Modules in Go</a:t>
            </a:r>
          </a:p>
          <a:p>
            <a:pPr lvl="1"/>
            <a:r>
              <a:rPr lang="en-US" dirty="0"/>
              <a:t>Creating a Go Module</a:t>
            </a:r>
          </a:p>
          <a:p>
            <a:pPr lvl="1"/>
            <a:r>
              <a:rPr lang="en-US" dirty="0"/>
              <a:t>Defining the Code</a:t>
            </a:r>
          </a:p>
          <a:p>
            <a:pPr lvl="1"/>
            <a:r>
              <a:rPr lang="en-US" dirty="0"/>
              <a:t>Creating a Version Tag</a:t>
            </a:r>
          </a:p>
          <a:p>
            <a:pPr lvl="1"/>
            <a:r>
              <a:rPr lang="en-US" dirty="0"/>
              <a:t>Testing the Module</a:t>
            </a:r>
          </a:p>
          <a:p>
            <a:pPr lvl="1"/>
            <a:endParaRPr 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anim calcmode="lin" valueType="num">
                                      <p:cBhvr>
                                        <p:cTn id="2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1000"/>
                                        <p:tgtEl>
                                          <p:spTgt spid="3">
                                            <p:txEl>
                                              <p:pRg st="4" end="4"/>
                                            </p:txEl>
                                          </p:spTgt>
                                        </p:tgtEl>
                                      </p:cBhvr>
                                    </p:animEffect>
                                    <p:anim calcmode="lin" valueType="num">
                                      <p:cBhvr>
                                        <p:cTn id="2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Learning Objectives</a:t>
            </a:r>
          </a:p>
        </p:txBody>
      </p:sp>
      <p:sp>
        <p:nvSpPr>
          <p:cNvPr id="6" name="Content Placeholder 5"/>
          <p:cNvSpPr>
            <a:spLocks noGrp="1"/>
          </p:cNvSpPr>
          <p:nvPr>
            <p:ph idx="1"/>
          </p:nvPr>
        </p:nvSpPr>
        <p:spPr/>
        <p:txBody>
          <a:bodyPr/>
          <a:lstStyle/>
          <a:p>
            <a:pPr marL="179705" indent="0">
              <a:buNone/>
            </a:pPr>
            <a:r>
              <a:rPr lang="en-US" dirty="0"/>
              <a:t>By the end of this lesson, you will be able to:</a:t>
            </a:r>
          </a:p>
          <a:p>
            <a:r>
              <a:rPr lang="en-US" dirty="0"/>
              <a:t>Publish Go Modules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57300" y="2565400"/>
            <a:ext cx="15773400" cy="4279900"/>
          </a:xfrm>
        </p:spPr>
        <p:txBody>
          <a:bodyPr/>
          <a:lstStyle/>
          <a:p>
            <a:r>
              <a:rPr lang="en-US" dirty="0">
                <a:solidFill>
                  <a:srgbClr val="1155CC"/>
                </a:solidFill>
              </a:rPr>
              <a:t>Publishing Modules in Go</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a Go Module</a:t>
            </a:r>
          </a:p>
        </p:txBody>
      </p:sp>
      <p:sp>
        <p:nvSpPr>
          <p:cNvPr id="3" name="Rectangle: Rounded Corners 2">
            <a:extLst>
              <a:ext uri="{FF2B5EF4-FFF2-40B4-BE49-F238E27FC236}">
                <a16:creationId xmlns:a16="http://schemas.microsoft.com/office/drawing/2014/main" id="{D3A4222F-A273-DDE5-026A-64B3E6B9C340}"/>
              </a:ext>
            </a:extLst>
          </p:cNvPr>
          <p:cNvSpPr/>
          <p:nvPr/>
        </p:nvSpPr>
        <p:spPr bwMode="auto">
          <a:xfrm>
            <a:off x="986971" y="1837371"/>
            <a:ext cx="16314057" cy="1080000"/>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Publishing a Go module typically involves a few administrative tasks and version tagging, since publishing a real module might require an internet-connected version control system and Go proxy.</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7" name="Rectangle: Rounded Corners 6">
            <a:extLst>
              <a:ext uri="{FF2B5EF4-FFF2-40B4-BE49-F238E27FC236}">
                <a16:creationId xmlns:a16="http://schemas.microsoft.com/office/drawing/2014/main" id="{F6002DB7-A3B4-0E75-9E8E-65BBCC42C1B1}"/>
              </a:ext>
            </a:extLst>
          </p:cNvPr>
          <p:cNvSpPr/>
          <p:nvPr/>
        </p:nvSpPr>
        <p:spPr bwMode="auto">
          <a:xfrm>
            <a:off x="1069181" y="3939359"/>
            <a:ext cx="16314057" cy="1080000"/>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First, let's create a new Go module. In this example, we'll create a module named </a:t>
            </a:r>
            <a:r>
              <a:rPr lang="en-US" sz="2400" b="1" dirty="0" err="1">
                <a:solidFill>
                  <a:schemeClr val="tx1">
                    <a:lumMod val="65000"/>
                    <a:lumOff val="35000"/>
                  </a:schemeClr>
                </a:solidFill>
                <a:latin typeface="Arial" panose="020B0604020202020204" pitchFamily="34" charset="0"/>
                <a:cs typeface="Arial" panose="020B0604020202020204" pitchFamily="34" charset="0"/>
              </a:rPr>
              <a:t>mycalculator</a:t>
            </a:r>
            <a:r>
              <a:rPr lang="en-US" sz="2400" dirty="0">
                <a:solidFill>
                  <a:schemeClr val="tx1">
                    <a:lumMod val="65000"/>
                    <a:lumOff val="35000"/>
                  </a:schemeClr>
                </a:solidFill>
                <a:latin typeface="Arial" panose="020B0604020202020204" pitchFamily="34" charset="0"/>
                <a:cs typeface="Arial" panose="020B0604020202020204" pitchFamily="34" charset="0"/>
              </a:rPr>
              <a:t>. Replace </a:t>
            </a:r>
            <a:r>
              <a:rPr lang="en-US" sz="2400" b="1" dirty="0" err="1">
                <a:solidFill>
                  <a:schemeClr val="tx1">
                    <a:lumMod val="65000"/>
                    <a:lumOff val="35000"/>
                  </a:schemeClr>
                </a:solidFill>
                <a:latin typeface="Arial" panose="020B0604020202020204" pitchFamily="34" charset="0"/>
                <a:cs typeface="Arial" panose="020B0604020202020204" pitchFamily="34" charset="0"/>
              </a:rPr>
              <a:t>yourusername</a:t>
            </a:r>
            <a:r>
              <a:rPr lang="en-US" sz="2400" dirty="0">
                <a:solidFill>
                  <a:schemeClr val="tx1">
                    <a:lumMod val="65000"/>
                    <a:lumOff val="35000"/>
                  </a:schemeClr>
                </a:solidFill>
                <a:latin typeface="Arial" panose="020B0604020202020204" pitchFamily="34" charset="0"/>
                <a:cs typeface="Arial" panose="020B0604020202020204" pitchFamily="34" charset="0"/>
              </a:rPr>
              <a:t> with your GitHub username or your preferred module path.</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8" name="Rectangle: Rounded Corners 7">
            <a:extLst>
              <a:ext uri="{FF2B5EF4-FFF2-40B4-BE49-F238E27FC236}">
                <a16:creationId xmlns:a16="http://schemas.microsoft.com/office/drawing/2014/main" id="{4BB21EE0-309D-1726-FF56-60DF35AD0383}"/>
              </a:ext>
            </a:extLst>
          </p:cNvPr>
          <p:cNvSpPr/>
          <p:nvPr/>
        </p:nvSpPr>
        <p:spPr bwMode="auto">
          <a:xfrm>
            <a:off x="3976915" y="6015473"/>
            <a:ext cx="10000342" cy="338978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Create a directory for your module</a:t>
            </a:r>
          </a:p>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mkdir</a:t>
            </a: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mycalculator</a:t>
            </a:r>
            <a:endParaRPr lang="en-US" sz="2400" dirty="0">
              <a:solidFill>
                <a:schemeClr val="tx1">
                  <a:lumMod val="65000"/>
                  <a:lumOff val="35000"/>
                </a:schemeClr>
              </a:solidFill>
              <a:latin typeface="Consolas" panose="020B0609020204030204" pitchFamily="49" charset="0"/>
              <a:cs typeface="Arial" panose="020B0604020202020204" pitchFamily="34" charset="0"/>
            </a:endParaRP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cd </a:t>
            </a:r>
            <a:r>
              <a:rPr lang="en-US" sz="2400" dirty="0" err="1">
                <a:solidFill>
                  <a:schemeClr val="tx1">
                    <a:lumMod val="65000"/>
                    <a:lumOff val="35000"/>
                  </a:schemeClr>
                </a:solidFill>
                <a:latin typeface="Consolas" panose="020B0609020204030204" pitchFamily="49" charset="0"/>
                <a:cs typeface="Arial" panose="020B0604020202020204" pitchFamily="34" charset="0"/>
              </a:rPr>
              <a:t>mycalculator</a:t>
            </a:r>
            <a:endParaRPr lang="en-US" sz="2400" dirty="0">
              <a:solidFill>
                <a:schemeClr val="tx1">
                  <a:lumMod val="65000"/>
                  <a:lumOff val="35000"/>
                </a:schemeClr>
              </a:solidFill>
              <a:latin typeface="Consolas" panose="020B0609020204030204" pitchFamily="49" charset="0"/>
              <a:cs typeface="Arial" panose="020B0604020202020204" pitchFamily="34" charset="0"/>
            </a:endParaRP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Initialize a Go module with a module name</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go mod </a:t>
            </a:r>
            <a:r>
              <a:rPr lang="en-US" sz="2400" dirty="0" err="1">
                <a:solidFill>
                  <a:schemeClr val="tx1">
                    <a:lumMod val="65000"/>
                    <a:lumOff val="35000"/>
                  </a:schemeClr>
                </a:solidFill>
                <a:latin typeface="Consolas" panose="020B0609020204030204" pitchFamily="49" charset="0"/>
                <a:cs typeface="Arial" panose="020B0604020202020204" pitchFamily="34" charset="0"/>
              </a:rPr>
              <a:t>init</a:t>
            </a:r>
            <a:r>
              <a:rPr lang="en-US" sz="2400" dirty="0">
                <a:solidFill>
                  <a:schemeClr val="tx1">
                    <a:lumMod val="65000"/>
                    <a:lumOff val="35000"/>
                  </a:schemeClr>
                </a:solidFill>
                <a:latin typeface="Consolas" panose="020B0609020204030204" pitchFamily="49" charset="0"/>
                <a:cs typeface="Arial" panose="020B0604020202020204" pitchFamily="34" charset="0"/>
              </a:rPr>
              <a:t> github.com/</a:t>
            </a:r>
            <a:r>
              <a:rPr lang="en-US" sz="2400" dirty="0" err="1">
                <a:solidFill>
                  <a:schemeClr val="tx1">
                    <a:lumMod val="65000"/>
                    <a:lumOff val="35000"/>
                  </a:schemeClr>
                </a:solidFill>
                <a:latin typeface="Consolas" panose="020B0609020204030204" pitchFamily="49" charset="0"/>
                <a:cs typeface="Arial" panose="020B0604020202020204" pitchFamily="34" charset="0"/>
              </a:rPr>
              <a:t>yourusername</a:t>
            </a:r>
            <a:r>
              <a:rPr lang="en-US" sz="2400" dirty="0">
                <a:solidFill>
                  <a:schemeClr val="tx1">
                    <a:lumMod val="65000"/>
                    <a:lumOff val="35000"/>
                  </a:schemeClr>
                </a:solidFill>
                <a:latin typeface="Consolas" panose="020B0609020204030204" pitchFamily="49" charset="0"/>
                <a:cs typeface="Arial" panose="020B0604020202020204" pitchFamily="34" charset="0"/>
              </a:rPr>
              <a:t>/</a:t>
            </a:r>
            <a:r>
              <a:rPr lang="en-US" sz="2400" dirty="0" err="1">
                <a:solidFill>
                  <a:schemeClr val="tx1">
                    <a:lumMod val="65000"/>
                    <a:lumOff val="35000"/>
                  </a:schemeClr>
                </a:solidFill>
                <a:latin typeface="Consolas" panose="020B0609020204030204" pitchFamily="49" charset="0"/>
                <a:cs typeface="Arial" panose="020B0604020202020204" pitchFamily="34" charset="0"/>
              </a:rPr>
              <a:t>mycalculator</a:t>
            </a:r>
            <a:endParaRPr lang="en-US" sz="2400" dirty="0">
              <a:solidFill>
                <a:schemeClr val="tx1">
                  <a:lumMod val="65000"/>
                  <a:lumOff val="35000"/>
                </a:schemeClr>
              </a:solidFill>
              <a:latin typeface="Consolas" panose="020B0609020204030204" pitchFamily="49" charset="0"/>
              <a:cs typeface="Arial" panose="020B0604020202020204" pitchFamily="34" charset="0"/>
            </a:endParaRPr>
          </a:p>
        </p:txBody>
      </p:sp>
      <p:sp>
        <p:nvSpPr>
          <p:cNvPr id="9" name="Rectangle: Rounded Corners 8">
            <a:extLst>
              <a:ext uri="{FF2B5EF4-FFF2-40B4-BE49-F238E27FC236}">
                <a16:creationId xmlns:a16="http://schemas.microsoft.com/office/drawing/2014/main" id="{5C66224F-0774-043F-5FDF-4DB4055DC273}"/>
              </a:ext>
            </a:extLst>
          </p:cNvPr>
          <p:cNvSpPr/>
          <p:nvPr/>
        </p:nvSpPr>
        <p:spPr bwMode="auto">
          <a:xfrm>
            <a:off x="7698638" y="5571983"/>
            <a:ext cx="2556896" cy="43487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
        <p:nvSpPr>
          <p:cNvPr id="11" name="Rectangle: Rounded Corners 10">
            <a:extLst>
              <a:ext uri="{FF2B5EF4-FFF2-40B4-BE49-F238E27FC236}">
                <a16:creationId xmlns:a16="http://schemas.microsoft.com/office/drawing/2014/main" id="{6E1CC510-B5F5-309C-3097-4220617CB9C0}"/>
              </a:ext>
            </a:extLst>
          </p:cNvPr>
          <p:cNvSpPr/>
          <p:nvPr/>
        </p:nvSpPr>
        <p:spPr bwMode="auto">
          <a:xfrm>
            <a:off x="1069181" y="3636604"/>
            <a:ext cx="6988630" cy="427689"/>
          </a:xfrm>
          <a:prstGeom prst="roundRect">
            <a:avLst/>
          </a:prstGeom>
          <a:solidFill>
            <a:schemeClr val="accent6">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b="1" dirty="0">
                <a:solidFill>
                  <a:schemeClr val="tx1">
                    <a:lumMod val="65000"/>
                    <a:lumOff val="35000"/>
                  </a:schemeClr>
                </a:solidFill>
                <a:latin typeface="Arial" panose="020B0604020202020204" pitchFamily="34" charset="0"/>
                <a:cs typeface="Arial" panose="020B0604020202020204" pitchFamily="34" charset="0"/>
              </a:rPr>
              <a:t>Step 1: Creating a New Go Module</a:t>
            </a:r>
            <a:endParaRPr lang="en-US" sz="2400" b="1"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wipe(left)">
                                      <p:cBhvr>
                                        <p:cTn id="2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8" grpId="0" animBg="1"/>
      <p:bldP spid="9" grpId="0" animBg="1"/>
      <p:bldP spid="1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Defining the Code</a:t>
            </a:r>
          </a:p>
        </p:txBody>
      </p:sp>
      <p:sp>
        <p:nvSpPr>
          <p:cNvPr id="7" name="Rectangle: Rounded Corners 6">
            <a:extLst>
              <a:ext uri="{FF2B5EF4-FFF2-40B4-BE49-F238E27FC236}">
                <a16:creationId xmlns:a16="http://schemas.microsoft.com/office/drawing/2014/main" id="{F6002DB7-A3B4-0E75-9E8E-65BBCC42C1B1}"/>
              </a:ext>
            </a:extLst>
          </p:cNvPr>
          <p:cNvSpPr/>
          <p:nvPr/>
        </p:nvSpPr>
        <p:spPr bwMode="auto">
          <a:xfrm>
            <a:off x="682171" y="2206466"/>
            <a:ext cx="16314057" cy="1080000"/>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Create a simple Go package in your module directory. In this example, we'll create a basic calculator package with addition and subtraction operations.</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8" name="Rectangle: Rounded Corners 7">
            <a:extLst>
              <a:ext uri="{FF2B5EF4-FFF2-40B4-BE49-F238E27FC236}">
                <a16:creationId xmlns:a16="http://schemas.microsoft.com/office/drawing/2014/main" id="{4BB21EE0-309D-1726-FF56-60DF35AD0383}"/>
              </a:ext>
            </a:extLst>
          </p:cNvPr>
          <p:cNvSpPr/>
          <p:nvPr/>
        </p:nvSpPr>
        <p:spPr bwMode="auto">
          <a:xfrm>
            <a:off x="3976915" y="3968961"/>
            <a:ext cx="10000342" cy="1357783"/>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Create a file named </a:t>
            </a:r>
            <a:r>
              <a:rPr lang="en-US" sz="2400" dirty="0" err="1">
                <a:solidFill>
                  <a:schemeClr val="tx1">
                    <a:lumMod val="65000"/>
                    <a:lumOff val="35000"/>
                  </a:schemeClr>
                </a:solidFill>
                <a:latin typeface="Consolas" panose="020B0609020204030204" pitchFamily="49" charset="0"/>
                <a:cs typeface="Arial" panose="020B0604020202020204" pitchFamily="34" charset="0"/>
              </a:rPr>
              <a:t>calculator.go</a:t>
            </a:r>
            <a:endParaRPr lang="en-US" sz="2400" dirty="0">
              <a:solidFill>
                <a:schemeClr val="tx1">
                  <a:lumMod val="65000"/>
                  <a:lumOff val="35000"/>
                </a:schemeClr>
              </a:solidFill>
              <a:latin typeface="Consolas" panose="020B0609020204030204" pitchFamily="49" charset="0"/>
              <a:cs typeface="Arial" panose="020B0604020202020204" pitchFamily="34" charset="0"/>
            </a:endParaRP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touch </a:t>
            </a:r>
            <a:r>
              <a:rPr lang="en-US" sz="2400" dirty="0" err="1">
                <a:solidFill>
                  <a:schemeClr val="tx1">
                    <a:lumMod val="65000"/>
                    <a:lumOff val="35000"/>
                  </a:schemeClr>
                </a:solidFill>
                <a:latin typeface="Consolas" panose="020B0609020204030204" pitchFamily="49" charset="0"/>
                <a:cs typeface="Arial" panose="020B0604020202020204" pitchFamily="34" charset="0"/>
              </a:rPr>
              <a:t>calculator.go</a:t>
            </a:r>
            <a:endParaRPr lang="en-US" sz="2400" dirty="0">
              <a:solidFill>
                <a:schemeClr val="tx1">
                  <a:lumMod val="65000"/>
                  <a:lumOff val="35000"/>
                </a:schemeClr>
              </a:solidFill>
              <a:latin typeface="Consolas" panose="020B0609020204030204" pitchFamily="49" charset="0"/>
              <a:cs typeface="Arial" panose="020B0604020202020204" pitchFamily="34" charset="0"/>
            </a:endParaRPr>
          </a:p>
        </p:txBody>
      </p:sp>
      <p:sp>
        <p:nvSpPr>
          <p:cNvPr id="9" name="Rectangle: Rounded Corners 8">
            <a:extLst>
              <a:ext uri="{FF2B5EF4-FFF2-40B4-BE49-F238E27FC236}">
                <a16:creationId xmlns:a16="http://schemas.microsoft.com/office/drawing/2014/main" id="{5C66224F-0774-043F-5FDF-4DB4055DC273}"/>
              </a:ext>
            </a:extLst>
          </p:cNvPr>
          <p:cNvSpPr/>
          <p:nvPr/>
        </p:nvSpPr>
        <p:spPr bwMode="auto">
          <a:xfrm>
            <a:off x="7698638" y="3525471"/>
            <a:ext cx="2556896" cy="43487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
        <p:nvSpPr>
          <p:cNvPr id="11" name="Rectangle: Rounded Corners 10">
            <a:extLst>
              <a:ext uri="{FF2B5EF4-FFF2-40B4-BE49-F238E27FC236}">
                <a16:creationId xmlns:a16="http://schemas.microsoft.com/office/drawing/2014/main" id="{6E1CC510-B5F5-309C-3097-4220617CB9C0}"/>
              </a:ext>
            </a:extLst>
          </p:cNvPr>
          <p:cNvSpPr/>
          <p:nvPr/>
        </p:nvSpPr>
        <p:spPr bwMode="auto">
          <a:xfrm>
            <a:off x="764381" y="1778776"/>
            <a:ext cx="6988630" cy="427689"/>
          </a:xfrm>
          <a:prstGeom prst="roundRect">
            <a:avLst/>
          </a:prstGeom>
          <a:solidFill>
            <a:schemeClr val="accent6">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b="1" dirty="0">
                <a:solidFill>
                  <a:schemeClr val="tx1">
                    <a:lumMod val="65000"/>
                    <a:lumOff val="35000"/>
                  </a:schemeClr>
                </a:solidFill>
                <a:latin typeface="Arial" panose="020B0604020202020204" pitchFamily="34" charset="0"/>
                <a:cs typeface="Arial" panose="020B0604020202020204" pitchFamily="34" charset="0"/>
              </a:rPr>
              <a:t>Step 2: Define Your Module's Code</a:t>
            </a:r>
            <a:endParaRPr lang="en-US" sz="2400" b="1"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4" name="Rectangle: Rounded Corners 3">
            <a:extLst>
              <a:ext uri="{FF2B5EF4-FFF2-40B4-BE49-F238E27FC236}">
                <a16:creationId xmlns:a16="http://schemas.microsoft.com/office/drawing/2014/main" id="{98AF9A20-F439-6A42-5CBC-E495C58CDA1E}"/>
              </a:ext>
            </a:extLst>
          </p:cNvPr>
          <p:cNvSpPr/>
          <p:nvPr/>
        </p:nvSpPr>
        <p:spPr bwMode="auto">
          <a:xfrm>
            <a:off x="764382" y="6662382"/>
            <a:ext cx="5118666" cy="1204361"/>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Edit the </a:t>
            </a:r>
            <a:r>
              <a:rPr lang="en-US" sz="2400" b="1" dirty="0" err="1">
                <a:solidFill>
                  <a:schemeClr val="tx1">
                    <a:lumMod val="65000"/>
                    <a:lumOff val="35000"/>
                  </a:schemeClr>
                </a:solidFill>
                <a:latin typeface="Arial" panose="020B0604020202020204" pitchFamily="34" charset="0"/>
                <a:cs typeface="Arial" panose="020B0604020202020204" pitchFamily="34" charset="0"/>
              </a:rPr>
              <a:t>calculator.go</a:t>
            </a:r>
            <a:r>
              <a:rPr lang="en-US" sz="2400" b="1" dirty="0">
                <a:solidFill>
                  <a:schemeClr val="tx1">
                    <a:lumMod val="65000"/>
                    <a:lumOff val="35000"/>
                  </a:schemeClr>
                </a:solidFill>
                <a:latin typeface="Arial" panose="020B0604020202020204" pitchFamily="34" charset="0"/>
                <a:cs typeface="Arial" panose="020B0604020202020204" pitchFamily="34" charset="0"/>
              </a:rPr>
              <a:t> </a:t>
            </a:r>
            <a:r>
              <a:rPr lang="en-US" sz="2400" dirty="0">
                <a:solidFill>
                  <a:schemeClr val="tx1">
                    <a:lumMod val="65000"/>
                    <a:lumOff val="35000"/>
                  </a:schemeClr>
                </a:solidFill>
                <a:latin typeface="Arial" panose="020B0604020202020204" pitchFamily="34" charset="0"/>
                <a:cs typeface="Arial" panose="020B0604020202020204" pitchFamily="34" charset="0"/>
              </a:rPr>
              <a:t>file with the following code:</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5" name="Rectangle: Rounded Corners 4">
            <a:extLst>
              <a:ext uri="{FF2B5EF4-FFF2-40B4-BE49-F238E27FC236}">
                <a16:creationId xmlns:a16="http://schemas.microsoft.com/office/drawing/2014/main" id="{605A3065-CB19-91E4-9FD5-18562B0B23C7}"/>
              </a:ext>
            </a:extLst>
          </p:cNvPr>
          <p:cNvSpPr/>
          <p:nvPr/>
        </p:nvSpPr>
        <p:spPr bwMode="auto">
          <a:xfrm>
            <a:off x="6197600" y="5572760"/>
            <a:ext cx="10000342" cy="4079240"/>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package </a:t>
            </a:r>
            <a:r>
              <a:rPr lang="en-US" sz="2400" dirty="0" err="1">
                <a:solidFill>
                  <a:schemeClr val="tx1">
                    <a:lumMod val="65000"/>
                    <a:lumOff val="35000"/>
                  </a:schemeClr>
                </a:solidFill>
                <a:latin typeface="Consolas" panose="020B0609020204030204" pitchFamily="49" charset="0"/>
                <a:cs typeface="Arial" panose="020B0604020202020204" pitchFamily="34" charset="0"/>
              </a:rPr>
              <a:t>mycalculator</a:t>
            </a:r>
            <a:endParaRPr lang="en-US" sz="2400" dirty="0">
              <a:solidFill>
                <a:schemeClr val="tx1">
                  <a:lumMod val="65000"/>
                  <a:lumOff val="35000"/>
                </a:schemeClr>
              </a:solidFill>
              <a:latin typeface="Consolas" panose="020B0609020204030204" pitchFamily="49" charset="0"/>
              <a:cs typeface="Arial" panose="020B0604020202020204" pitchFamily="34" charset="0"/>
            </a:endParaRPr>
          </a:p>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Add(a, b int) int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return a + b</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Subtract(a, b int) int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return a – b }</a:t>
            </a:r>
          </a:p>
        </p:txBody>
      </p:sp>
      <p:sp>
        <p:nvSpPr>
          <p:cNvPr id="10" name="Rectangle: Rounded Corners 9">
            <a:extLst>
              <a:ext uri="{FF2B5EF4-FFF2-40B4-BE49-F238E27FC236}">
                <a16:creationId xmlns:a16="http://schemas.microsoft.com/office/drawing/2014/main" id="{0E80EA5F-5E94-6A26-8A26-D4328ABE58B1}"/>
              </a:ext>
            </a:extLst>
          </p:cNvPr>
          <p:cNvSpPr/>
          <p:nvPr/>
        </p:nvSpPr>
        <p:spPr bwMode="auto">
          <a:xfrm>
            <a:off x="13105210" y="5572760"/>
            <a:ext cx="2556896" cy="43487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Tree>
    <p:extLst>
      <p:ext uri="{BB962C8B-B14F-4D97-AF65-F5344CB8AC3E}">
        <p14:creationId xmlns:p14="http://schemas.microsoft.com/office/powerpoint/2010/main" val="187005437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ipe(left)">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500"/>
                                        <p:tgtEl>
                                          <p:spTgt spid="4"/>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wipe(left)">
                                      <p:cBhvr>
                                        <p:cTn id="32" dur="500"/>
                                        <p:tgtEl>
                                          <p:spTgt spid="5"/>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ipe(left)">
                                      <p:cBhvr>
                                        <p:cTn id="3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1" grpId="0" animBg="1"/>
      <p:bldP spid="4" grpId="0" animBg="1"/>
      <p:bldP spid="5" grpId="0" animBg="1"/>
      <p:bldP spid="1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a Version Tag</a:t>
            </a:r>
          </a:p>
        </p:txBody>
      </p:sp>
      <p:sp>
        <p:nvSpPr>
          <p:cNvPr id="7" name="Rectangle: Rounded Corners 6">
            <a:extLst>
              <a:ext uri="{FF2B5EF4-FFF2-40B4-BE49-F238E27FC236}">
                <a16:creationId xmlns:a16="http://schemas.microsoft.com/office/drawing/2014/main" id="{F6002DB7-A3B4-0E75-9E8E-65BBCC42C1B1}"/>
              </a:ext>
            </a:extLst>
          </p:cNvPr>
          <p:cNvSpPr/>
          <p:nvPr/>
        </p:nvSpPr>
        <p:spPr bwMode="auto">
          <a:xfrm>
            <a:off x="856342" y="2482238"/>
            <a:ext cx="16314057" cy="1080000"/>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To publish your module, you need to tag a version. Let's tag version </a:t>
            </a:r>
            <a:r>
              <a:rPr lang="en-US" sz="2400" b="1" dirty="0">
                <a:solidFill>
                  <a:schemeClr val="tx1">
                    <a:lumMod val="65000"/>
                    <a:lumOff val="35000"/>
                  </a:schemeClr>
                </a:solidFill>
                <a:latin typeface="Arial" panose="020B0604020202020204" pitchFamily="34" charset="0"/>
                <a:cs typeface="Arial" panose="020B0604020202020204" pitchFamily="34" charset="0"/>
              </a:rPr>
              <a:t>v1.0.0</a:t>
            </a:r>
            <a:r>
              <a:rPr lang="en-US" sz="2400" dirty="0">
                <a:solidFill>
                  <a:schemeClr val="tx1">
                    <a:lumMod val="65000"/>
                    <a:lumOff val="35000"/>
                  </a:schemeClr>
                </a:solidFill>
                <a:latin typeface="Arial" panose="020B0604020202020204" pitchFamily="34" charset="0"/>
                <a:cs typeface="Arial" panose="020B0604020202020204" pitchFamily="34" charset="0"/>
              </a:rPr>
              <a:t> for the module.</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8" name="Rectangle: Rounded Corners 7">
            <a:extLst>
              <a:ext uri="{FF2B5EF4-FFF2-40B4-BE49-F238E27FC236}">
                <a16:creationId xmlns:a16="http://schemas.microsoft.com/office/drawing/2014/main" id="{4BB21EE0-309D-1726-FF56-60DF35AD0383}"/>
              </a:ext>
            </a:extLst>
          </p:cNvPr>
          <p:cNvSpPr/>
          <p:nvPr/>
        </p:nvSpPr>
        <p:spPr bwMode="auto">
          <a:xfrm>
            <a:off x="3976915" y="4883359"/>
            <a:ext cx="10000342" cy="338978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Create a version tag</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git tag v1.0.0</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Push the tag to your remote repository (GitHub, GitLab, etc.)</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git push origin v1.0.0</a:t>
            </a:r>
          </a:p>
        </p:txBody>
      </p:sp>
      <p:sp>
        <p:nvSpPr>
          <p:cNvPr id="9" name="Rectangle: Rounded Corners 8">
            <a:extLst>
              <a:ext uri="{FF2B5EF4-FFF2-40B4-BE49-F238E27FC236}">
                <a16:creationId xmlns:a16="http://schemas.microsoft.com/office/drawing/2014/main" id="{5C66224F-0774-043F-5FDF-4DB4055DC273}"/>
              </a:ext>
            </a:extLst>
          </p:cNvPr>
          <p:cNvSpPr/>
          <p:nvPr/>
        </p:nvSpPr>
        <p:spPr bwMode="auto">
          <a:xfrm>
            <a:off x="7698638" y="4439869"/>
            <a:ext cx="2556896" cy="43487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
        <p:nvSpPr>
          <p:cNvPr id="11" name="Rectangle: Rounded Corners 10">
            <a:extLst>
              <a:ext uri="{FF2B5EF4-FFF2-40B4-BE49-F238E27FC236}">
                <a16:creationId xmlns:a16="http://schemas.microsoft.com/office/drawing/2014/main" id="{6E1CC510-B5F5-309C-3097-4220617CB9C0}"/>
              </a:ext>
            </a:extLst>
          </p:cNvPr>
          <p:cNvSpPr/>
          <p:nvPr/>
        </p:nvSpPr>
        <p:spPr bwMode="auto">
          <a:xfrm>
            <a:off x="938552" y="2054548"/>
            <a:ext cx="6988630" cy="427689"/>
          </a:xfrm>
          <a:prstGeom prst="roundRect">
            <a:avLst/>
          </a:prstGeom>
          <a:solidFill>
            <a:schemeClr val="accent6">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b="1" dirty="0">
                <a:solidFill>
                  <a:schemeClr val="tx1">
                    <a:lumMod val="65000"/>
                    <a:lumOff val="35000"/>
                  </a:schemeClr>
                </a:solidFill>
                <a:latin typeface="Arial" panose="020B0604020202020204" pitchFamily="34" charset="0"/>
                <a:cs typeface="Arial" panose="020B0604020202020204" pitchFamily="34" charset="0"/>
              </a:rPr>
              <a:t>Step 3: Create a Version Tag</a:t>
            </a:r>
          </a:p>
        </p:txBody>
      </p:sp>
    </p:spTree>
    <p:extLst>
      <p:ext uri="{BB962C8B-B14F-4D97-AF65-F5344CB8AC3E}">
        <p14:creationId xmlns:p14="http://schemas.microsoft.com/office/powerpoint/2010/main" val="109360975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ipe(left)">
                                      <p:cBhvr>
                                        <p:cTn id="2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1"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792</TotalTime>
  <Words>469</Words>
  <Application>Microsoft Office PowerPoint</Application>
  <PresentationFormat>Custom</PresentationFormat>
  <Paragraphs>64</Paragraphs>
  <Slides>12</Slides>
  <Notes>4</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12</vt:i4>
      </vt:variant>
    </vt:vector>
  </HeadingPairs>
  <TitlesOfParts>
    <vt:vector size="19" baseType="lpstr">
      <vt:lpstr>Consolas</vt:lpstr>
      <vt:lpstr>Arial</vt:lpstr>
      <vt:lpstr>Calibri Light</vt:lpstr>
      <vt:lpstr>Calibri</vt:lpstr>
      <vt:lpstr>Office Theme</vt:lpstr>
      <vt:lpstr>Custom Design</vt:lpstr>
      <vt:lpstr>1_Custom Design</vt:lpstr>
      <vt:lpstr>PowerPoint Presentation</vt:lpstr>
      <vt:lpstr>PowerPoint Presentation</vt:lpstr>
      <vt:lpstr>PowerPoint Presentation</vt:lpstr>
      <vt:lpstr>Topics</vt:lpstr>
      <vt:lpstr>Learning Objectives</vt:lpstr>
      <vt:lpstr>Publishing Modules in Go</vt:lpstr>
      <vt:lpstr>Creating a Go Module</vt:lpstr>
      <vt:lpstr>Defining the Code</vt:lpstr>
      <vt:lpstr>Creating a Version Tag</vt:lpstr>
      <vt:lpstr>Testing the Module</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CONTENT</cp:lastModifiedBy>
  <cp:revision>90</cp:revision>
  <dcterms:created xsi:type="dcterms:W3CDTF">2023-08-03T08:03:00Z</dcterms:created>
  <dcterms:modified xsi:type="dcterms:W3CDTF">2023-11-07T07:34:37Z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8FCC90B54A4440E584E2C6124EC06199_12</vt:lpwstr>
  </property>
  <property fmtid="{D5CDD505-2E9C-101B-9397-08002B2CF9AE}" pid="3" name="KSOProductBuildVer">
    <vt:lpwstr>1033-12.2.0.13201</vt:lpwstr>
  </property>
</Properties>
</file>

<file path=docProps/thumbnail.jpeg>
</file>